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64" r:id="rId3"/>
  </p:sldMasterIdLst>
  <p:notesMasterIdLst>
    <p:notesMasterId r:id="rId22"/>
  </p:notesMasterIdLst>
  <p:sldIdLst>
    <p:sldId id="256" r:id="rId4"/>
    <p:sldId id="258" r:id="rId5"/>
    <p:sldId id="259" r:id="rId6"/>
    <p:sldId id="260" r:id="rId7"/>
    <p:sldId id="261" r:id="rId8"/>
    <p:sldId id="286" r:id="rId9"/>
    <p:sldId id="287" r:id="rId10"/>
    <p:sldId id="264" r:id="rId11"/>
    <p:sldId id="265" r:id="rId12"/>
    <p:sldId id="268" r:id="rId13"/>
    <p:sldId id="269" r:id="rId14"/>
    <p:sldId id="270" r:id="rId15"/>
    <p:sldId id="271" r:id="rId16"/>
    <p:sldId id="277" r:id="rId17"/>
    <p:sldId id="278" r:id="rId18"/>
    <p:sldId id="288" r:id="rId19"/>
    <p:sldId id="284" r:id="rId20"/>
    <p:sldId id="285" r:id="rId21"/>
  </p:sldIdLst>
  <p:sldSz cx="9144000" cy="6858000" type="screen4x3"/>
  <p:notesSz cx="6858000" cy="9144000"/>
  <p:embeddedFontLst>
    <p:embeddedFont>
      <p:font typeface="Arial Narrow" panose="020B0604020202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85">
          <p15:clr>
            <a:srgbClr val="A4A3A4"/>
          </p15:clr>
        </p15:guide>
        <p15:guide id="2" orient="horz" pos="75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jDCYC2t2AdDd7Tr6kK0z6gn6vS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/>
    <p:restoredTop sz="94669"/>
  </p:normalViewPr>
  <p:slideViewPr>
    <p:cSldViewPr snapToGrid="0">
      <p:cViewPr varScale="1">
        <p:scale>
          <a:sx n="109" d="100"/>
          <a:sy n="109" d="100"/>
        </p:scale>
        <p:origin x="1552" y="192"/>
      </p:cViewPr>
      <p:guideLst>
        <p:guide orient="horz" pos="1885"/>
        <p:guide orient="horz" pos="758"/>
        <p:guide pos="28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4" Type="http://customschemas.google.com/relationships/presentationmetadata" Target="meta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A486C73A-0E1C-47BE-1542-53841D644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>
            <a:extLst>
              <a:ext uri="{FF2B5EF4-FFF2-40B4-BE49-F238E27FC236}">
                <a16:creationId xmlns:a16="http://schemas.microsoft.com/office/drawing/2014/main" id="{A5A63034-3FE7-2146-D14F-BA7C80308F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6:notes">
            <a:extLst>
              <a:ext uri="{FF2B5EF4-FFF2-40B4-BE49-F238E27FC236}">
                <a16:creationId xmlns:a16="http://schemas.microsoft.com/office/drawing/2014/main" id="{E0EF6541-84C5-D0AD-3016-FCCB06D432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8014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9202D0B1-AE7F-47B7-E280-A9B074041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>
            <a:extLst>
              <a:ext uri="{FF2B5EF4-FFF2-40B4-BE49-F238E27FC236}">
                <a16:creationId xmlns:a16="http://schemas.microsoft.com/office/drawing/2014/main" id="{A9A478C2-4EA5-7AB7-AC7A-FAE820FFE5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6:notes">
            <a:extLst>
              <a:ext uri="{FF2B5EF4-FFF2-40B4-BE49-F238E27FC236}">
                <a16:creationId xmlns:a16="http://schemas.microsoft.com/office/drawing/2014/main" id="{B8F948F8-9A4C-898C-277F-33DE533B3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803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body" idx="1"/>
          </p:nvPr>
        </p:nvSpPr>
        <p:spPr>
          <a:xfrm>
            <a:off x="3201988" y="3360605"/>
            <a:ext cx="5484812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32" descr="umasslogo.gi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6285" y="5658757"/>
            <a:ext cx="4953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2" descr="smast-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2"/>
          <p:cNvSpPr txBox="1"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bg>
      <p:bgPr>
        <a:solidFill>
          <a:srgbClr val="1E5C9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4"/>
          <p:cNvSpPr/>
          <p:nvPr/>
        </p:nvSpPr>
        <p:spPr>
          <a:xfrm rot="10800000">
            <a:off x="-1" y="-24487"/>
            <a:ext cx="9138586" cy="2515079"/>
          </a:xfrm>
          <a:custGeom>
            <a:avLst/>
            <a:gdLst/>
            <a:ahLst/>
            <a:cxnLst/>
            <a:rect l="l" t="t" r="r" b="b"/>
            <a:pathLst>
              <a:path w="9138586" h="2515079" extrusionOk="0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5" name="Google Shape;85;p44"/>
          <p:cNvSpPr txBox="1">
            <a:spLocks noGrp="1"/>
          </p:cNvSpPr>
          <p:nvPr>
            <p:ph type="title"/>
          </p:nvPr>
        </p:nvSpPr>
        <p:spPr>
          <a:xfrm>
            <a:off x="457199" y="457169"/>
            <a:ext cx="8229600" cy="77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 Narrow"/>
              <a:buNone/>
              <a:defRPr sz="4000" b="1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4"/>
          <p:cNvSpPr txBox="1"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44"/>
          <p:cNvSpPr txBox="1">
            <a:spLocks noGrp="1"/>
          </p:cNvSpPr>
          <p:nvPr>
            <p:ph type="sldNum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U.S. Department of Commerce | National Oceanic and Atmospheric Administration | NOAA Fisheries | Page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Divider">
  <p:cSld name="Photo Divi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5"/>
          <p:cNvSpPr/>
          <p:nvPr/>
        </p:nvSpPr>
        <p:spPr>
          <a:xfrm rot="10800000">
            <a:off x="-19068" y="-30696"/>
            <a:ext cx="9170673" cy="2457785"/>
          </a:xfrm>
          <a:custGeom>
            <a:avLst/>
            <a:gdLst/>
            <a:ahLst/>
            <a:cxnLst/>
            <a:rect l="l" t="t" r="r" b="b"/>
            <a:pathLst>
              <a:path w="9170673" h="2457785" extrusionOk="0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0" name="Google Shape;90;p45"/>
          <p:cNvSpPr txBox="1">
            <a:spLocks noGrp="1"/>
          </p:cNvSpPr>
          <p:nvPr>
            <p:ph type="title"/>
          </p:nvPr>
        </p:nvSpPr>
        <p:spPr>
          <a:xfrm>
            <a:off x="457199" y="457200"/>
            <a:ext cx="8229600" cy="7722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 Narrow"/>
              <a:buNone/>
              <a:defRPr sz="4000" b="1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5"/>
          <p:cNvSpPr txBox="1"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45"/>
          <p:cNvSpPr txBox="1">
            <a:spLocks noGrp="1"/>
          </p:cNvSpPr>
          <p:nvPr>
            <p:ph type="sldNum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U.S. Department of Commerce | National Oceanic and Atmospheric Administration | NOAA Fisheries | Page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95" name="Google Shape;95;p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96" name="Google Shape;96;p46"/>
          <p:cNvSpPr txBox="1">
            <a:spLocks noGrp="1"/>
          </p:cNvSpPr>
          <p:nvPr>
            <p:ph type="sldNum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No photo">
  <p:cSld name="Title - No phot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8"/>
          <p:cNvSpPr txBox="1"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8"/>
          <p:cNvSpPr txBox="1">
            <a:spLocks noGrp="1"/>
          </p:cNvSpPr>
          <p:nvPr>
            <p:ph type="body" idx="1"/>
          </p:nvPr>
        </p:nvSpPr>
        <p:spPr>
          <a:xfrm>
            <a:off x="3201988" y="2707457"/>
            <a:ext cx="5484812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48"/>
          <p:cNvSpPr txBox="1">
            <a:spLocks noGrp="1"/>
          </p:cNvSpPr>
          <p:nvPr>
            <p:ph type="body" idx="2"/>
          </p:nvPr>
        </p:nvSpPr>
        <p:spPr>
          <a:xfrm>
            <a:off x="3201988" y="4282303"/>
            <a:ext cx="5484812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Boats">
  <p:cSld name="Title - Boa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9"/>
          <p:cNvSpPr txBox="1"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9"/>
          <p:cNvSpPr txBox="1">
            <a:spLocks noGrp="1"/>
          </p:cNvSpPr>
          <p:nvPr>
            <p:ph type="body" idx="1"/>
          </p:nvPr>
        </p:nvSpPr>
        <p:spPr>
          <a:xfrm>
            <a:off x="3201988" y="2707457"/>
            <a:ext cx="5484812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49"/>
          <p:cNvSpPr txBox="1">
            <a:spLocks noGrp="1"/>
          </p:cNvSpPr>
          <p:nvPr>
            <p:ph type="body" idx="2"/>
          </p:nvPr>
        </p:nvSpPr>
        <p:spPr>
          <a:xfrm>
            <a:off x="463550" y="3118590"/>
            <a:ext cx="1293813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49"/>
          <p:cNvSpPr txBox="1">
            <a:spLocks noGrp="1"/>
          </p:cNvSpPr>
          <p:nvPr>
            <p:ph type="body" idx="3"/>
          </p:nvPr>
        </p:nvSpPr>
        <p:spPr>
          <a:xfrm>
            <a:off x="3201988" y="4282303"/>
            <a:ext cx="5484812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urtle">
  <p:cSld name="Title - Tur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0"/>
          <p:cNvSpPr txBox="1"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0"/>
          <p:cNvSpPr txBox="1">
            <a:spLocks noGrp="1"/>
          </p:cNvSpPr>
          <p:nvPr>
            <p:ph type="body" idx="1"/>
          </p:nvPr>
        </p:nvSpPr>
        <p:spPr>
          <a:xfrm>
            <a:off x="3201988" y="2707457"/>
            <a:ext cx="5484812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50"/>
          <p:cNvSpPr txBox="1">
            <a:spLocks noGrp="1"/>
          </p:cNvSpPr>
          <p:nvPr>
            <p:ph type="body" idx="2"/>
          </p:nvPr>
        </p:nvSpPr>
        <p:spPr>
          <a:xfrm>
            <a:off x="463550" y="3118590"/>
            <a:ext cx="1293813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50"/>
          <p:cNvSpPr txBox="1">
            <a:spLocks noGrp="1"/>
          </p:cNvSpPr>
          <p:nvPr>
            <p:ph type="body" idx="3"/>
          </p:nvPr>
        </p:nvSpPr>
        <p:spPr>
          <a:xfrm>
            <a:off x="3201988" y="4282303"/>
            <a:ext cx="5484812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eafood">
  <p:cSld name="Title - Seafoo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1"/>
          <p:cNvSpPr txBox="1"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1"/>
          <p:cNvSpPr txBox="1">
            <a:spLocks noGrp="1"/>
          </p:cNvSpPr>
          <p:nvPr>
            <p:ph type="body" idx="1"/>
          </p:nvPr>
        </p:nvSpPr>
        <p:spPr>
          <a:xfrm>
            <a:off x="3201988" y="2707457"/>
            <a:ext cx="5484812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51"/>
          <p:cNvSpPr txBox="1">
            <a:spLocks noGrp="1"/>
          </p:cNvSpPr>
          <p:nvPr>
            <p:ph type="body" idx="2"/>
          </p:nvPr>
        </p:nvSpPr>
        <p:spPr>
          <a:xfrm>
            <a:off x="463550" y="3118590"/>
            <a:ext cx="1293813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51"/>
          <p:cNvSpPr txBox="1">
            <a:spLocks noGrp="1"/>
          </p:cNvSpPr>
          <p:nvPr>
            <p:ph type="body" idx="3"/>
          </p:nvPr>
        </p:nvSpPr>
        <p:spPr>
          <a:xfrm>
            <a:off x="3201988" y="4282303"/>
            <a:ext cx="5484812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Fish">
  <p:cSld name="Title - Fish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2"/>
          <p:cNvSpPr txBox="1"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2"/>
          <p:cNvSpPr txBox="1">
            <a:spLocks noGrp="1"/>
          </p:cNvSpPr>
          <p:nvPr>
            <p:ph type="body" idx="1"/>
          </p:nvPr>
        </p:nvSpPr>
        <p:spPr>
          <a:xfrm>
            <a:off x="3201988" y="2707457"/>
            <a:ext cx="5484812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52"/>
          <p:cNvSpPr txBox="1">
            <a:spLocks noGrp="1"/>
          </p:cNvSpPr>
          <p:nvPr>
            <p:ph type="body" idx="2"/>
          </p:nvPr>
        </p:nvSpPr>
        <p:spPr>
          <a:xfrm>
            <a:off x="463550" y="3118590"/>
            <a:ext cx="1293813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52"/>
          <p:cNvSpPr txBox="1">
            <a:spLocks noGrp="1"/>
          </p:cNvSpPr>
          <p:nvPr>
            <p:ph type="body" idx="3"/>
          </p:nvPr>
        </p:nvSpPr>
        <p:spPr>
          <a:xfrm>
            <a:off x="3201988" y="4282303"/>
            <a:ext cx="5484812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Dark">
  <p:cSld name="Title - Dar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3"/>
          <p:cNvSpPr txBox="1"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 Narrow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53"/>
          <p:cNvSpPr txBox="1">
            <a:spLocks noGrp="1"/>
          </p:cNvSpPr>
          <p:nvPr>
            <p:ph type="body" idx="1"/>
          </p:nvPr>
        </p:nvSpPr>
        <p:spPr>
          <a:xfrm>
            <a:off x="3201988" y="2707457"/>
            <a:ext cx="5484812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53"/>
          <p:cNvSpPr txBox="1">
            <a:spLocks noGrp="1"/>
          </p:cNvSpPr>
          <p:nvPr>
            <p:ph type="body" idx="2"/>
          </p:nvPr>
        </p:nvSpPr>
        <p:spPr>
          <a:xfrm>
            <a:off x="463550" y="3118590"/>
            <a:ext cx="1293813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53"/>
          <p:cNvSpPr txBox="1">
            <a:spLocks noGrp="1"/>
          </p:cNvSpPr>
          <p:nvPr>
            <p:ph type="body" idx="3"/>
          </p:nvPr>
        </p:nvSpPr>
        <p:spPr>
          <a:xfrm>
            <a:off x="3201988" y="4282303"/>
            <a:ext cx="5484812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53"/>
          <p:cNvSpPr/>
          <p:nvPr/>
        </p:nvSpPr>
        <p:spPr>
          <a:xfrm>
            <a:off x="-9190" y="4417160"/>
            <a:ext cx="9170673" cy="2457785"/>
          </a:xfrm>
          <a:custGeom>
            <a:avLst/>
            <a:gdLst/>
            <a:ahLst/>
            <a:cxnLst/>
            <a:rect l="l" t="t" r="r" b="b"/>
            <a:pathLst>
              <a:path w="9170673" h="2457785" extrusionOk="0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3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  <a:defRPr>
                <a:solidFill>
                  <a:schemeClr val="dk2"/>
                </a:solidFill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  <a:defRPr>
                <a:solidFill>
                  <a:schemeClr val="dk2"/>
                </a:solidFill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solidFill>
                  <a:schemeClr val="dk2"/>
                </a:solidFill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>
                <a:solidFill>
                  <a:schemeClr val="dk2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43"/>
          <p:cNvSpPr txBox="1"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4064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4064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4064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7"/>
          <p:cNvSpPr txBox="1"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 Narrow"/>
              <a:buNone/>
              <a:defRPr sz="4400" b="1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47"/>
          <p:cNvSpPr txBox="1"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r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4064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4064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4064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skr/adcomp/wiki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askr.github.io/adcomp/_book/Introduction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dfw.wa.gov/fishing/reports/counts/lake-washington#sockeye" TargetMode="External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skr/RTM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"/>
          <p:cNvSpPr txBox="1">
            <a:spLocks noGrp="1"/>
          </p:cNvSpPr>
          <p:nvPr>
            <p:ph type="body" idx="1"/>
          </p:nvPr>
        </p:nvSpPr>
        <p:spPr>
          <a:xfrm>
            <a:off x="869244" y="3487606"/>
            <a:ext cx="7817556" cy="251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 b="1" dirty="0"/>
              <a:t>RTMB</a:t>
            </a:r>
            <a:endParaRPr dirty="0"/>
          </a:p>
          <a:p>
            <a:pPr marL="0" lvl="0" indent="0" algn="r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 b="1" dirty="0"/>
              <a:t>Session I, why (R)TMB?</a:t>
            </a:r>
            <a:endParaRPr dirty="0"/>
          </a:p>
          <a:p>
            <a:pPr marL="0" lvl="0" indent="0" algn="r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</a:pPr>
            <a:endParaRPr sz="2500" dirty="0"/>
          </a:p>
          <a:p>
            <a:pPr marL="0" lvl="0" indent="0" algn="r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</a:pPr>
            <a:r>
              <a:rPr lang="en-US" sz="2500" dirty="0"/>
              <a:t>(Acknowledgements: Mollie Brooks, Kasper Kristensen, Arni Magnusson, Anders Nielsen, André Punt)</a:t>
            </a:r>
            <a:endParaRPr dirty="0"/>
          </a:p>
        </p:txBody>
      </p:sp>
      <p:sp>
        <p:nvSpPr>
          <p:cNvPr id="136" name="Google Shape;136;p1"/>
          <p:cNvSpPr txBox="1"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en-US" sz="3200"/>
              <a:t>MAR 580: Advanced Population Modeling</a:t>
            </a:r>
            <a:endParaRPr/>
          </a:p>
        </p:txBody>
      </p:sp>
      <p:sp>
        <p:nvSpPr>
          <p:cNvPr id="137" name="Google Shape;137;p1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Fall 2025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Understanding MakeADFun arguments</a:t>
            </a:r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/>
            <a:r>
              <a:rPr lang="en-US" b="1" dirty="0" err="1"/>
              <a:t>func</a:t>
            </a:r>
            <a:r>
              <a:rPr lang="en-US" dirty="0"/>
              <a:t>: name of the function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 b="1" dirty="0"/>
              <a:t>parameters</a:t>
            </a:r>
            <a:r>
              <a:rPr lang="en-US" dirty="0"/>
              <a:t>: a list of estimable parameters (including random and fixed effects)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 b="1" dirty="0"/>
              <a:t>map</a:t>
            </a:r>
            <a:r>
              <a:rPr lang="en-US" dirty="0"/>
              <a:t>: provides a way to fix parameters</a:t>
            </a:r>
            <a:br>
              <a:rPr lang="en-US" dirty="0"/>
            </a:br>
            <a:r>
              <a:rPr lang="en-US" dirty="0"/>
              <a:t>(to not estimate, or make parameters equal)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 b="1" dirty="0"/>
              <a:t>random</a:t>
            </a:r>
            <a:r>
              <a:rPr lang="en-US" dirty="0"/>
              <a:t>: which variables are random effects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 b="1" dirty="0"/>
              <a:t>control: </a:t>
            </a:r>
            <a:r>
              <a:rPr lang="en-US" dirty="0" err="1"/>
              <a:t>behaviour</a:t>
            </a:r>
            <a:r>
              <a:rPr lang="en-US" dirty="0"/>
              <a:t> of fitting (tolerance, etc.)</a:t>
            </a:r>
          </a:p>
          <a:p>
            <a:pPr marL="342900" indent="-342900"/>
            <a:r>
              <a:rPr lang="en-US" dirty="0"/>
              <a:t>We can also specify a data object (list) so that the same model can be fit to different datasets</a:t>
            </a:r>
            <a:endParaRPr b="1"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MakeADFun’s </a:t>
            </a:r>
            <a:r>
              <a:rPr lang="en-US" b="1"/>
              <a:t>map</a:t>
            </a:r>
            <a:endParaRPr/>
          </a:p>
        </p:txBody>
      </p:sp>
      <p:sp>
        <p:nvSpPr>
          <p:cNvPr id="217" name="Google Shape;217;p14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 dirty="0"/>
              <a:t>Use the map argument to: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 dirty="0"/>
              <a:t>Fix parameters at their initial values:</a:t>
            </a:r>
            <a:endParaRPr dirty="0"/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dirty="0"/>
              <a:t>e.g.  map = list(b0=factor(NA))   #don’t estimate intercept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 dirty="0"/>
              <a:t>Mirror values within a vector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-US" dirty="0"/>
              <a:t>	e.g. if you have a vector beta and you want 				elements 2 &amp; 4 to be the same: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-US" dirty="0"/>
              <a:t>		map = list(beta=factor(c(1,2,3,2)))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-US" dirty="0"/>
              <a:t>		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-US" dirty="0"/>
              <a:t>		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Reporting</a:t>
            </a:r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-US" dirty="0"/>
              <a:t>Use REPORT to get results back into R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-US" dirty="0"/>
              <a:t>e.g. 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-US" dirty="0"/>
              <a:t>sigma = exp(</a:t>
            </a:r>
            <a:r>
              <a:rPr lang="en-US" dirty="0" err="1"/>
              <a:t>logSigma</a:t>
            </a:r>
            <a:r>
              <a:rPr lang="en-US" dirty="0"/>
              <a:t>);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-US" dirty="0"/>
              <a:t>REPORT(sigma);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-US" dirty="0"/>
              <a:t>Access in R via: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-US" dirty="0" err="1"/>
              <a:t>model$report</a:t>
            </a:r>
            <a:r>
              <a:rPr lang="en-US" dirty="0"/>
              <a:t>();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Variances for derived quantities</a:t>
            </a:r>
            <a:endParaRPr/>
          </a:p>
        </p:txBody>
      </p:sp>
      <p:sp>
        <p:nvSpPr>
          <p:cNvPr id="229" name="Google Shape;229;p16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-US" dirty="0" err="1"/>
              <a:t>sdreport</a:t>
            </a:r>
            <a:r>
              <a:rPr lang="en-US" dirty="0"/>
              <a:t>(model)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-US" dirty="0"/>
              <a:t>- asymptotic variances for parameters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-US" dirty="0"/>
              <a:t>To compute standard errors for derived quantities, define ADREPORT variable: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-US" dirty="0"/>
              <a:t>e.g. 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-US" dirty="0"/>
              <a:t>ADREPORT(sigma)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-US" dirty="0" err="1"/>
              <a:t>sdreport</a:t>
            </a:r>
            <a:r>
              <a:rPr lang="en-US" dirty="0"/>
              <a:t>(model)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-US" dirty="0"/>
              <a:t>summary(</a:t>
            </a:r>
            <a:r>
              <a:rPr lang="en-US" dirty="0" err="1"/>
              <a:t>sdreport</a:t>
            </a:r>
            <a:r>
              <a:rPr lang="en-US" dirty="0"/>
              <a:t>(model))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Programming Style</a:t>
            </a:r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80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 dirty="0"/>
              <a:t>Comment, comment, comment: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 sz="2800" dirty="0"/>
          </a:p>
          <a:p>
            <a:pPr marL="34290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 dirty="0"/>
              <a:t>Include comments (indicated by “#”) at the start of the program that states what it does.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 dirty="0"/>
              <a:t>Split ideas / blocks of code with blank lines and comments.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 dirty="0"/>
              <a:t>Use “inline” comments to refer to equations and meanings of variables.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 dirty="0"/>
              <a:t>Indent blocks of code to increase clarity.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Getting Help, and debugging hints</a:t>
            </a:r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Arrays start at 0 rather than 1, this can confuse R users!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TMB wiki (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https://github.com/kaskr/adcomp/wiki</a:t>
            </a:r>
            <a:r>
              <a:rPr lang="en-US"/>
              <a:t>)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TMB book (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http://kaskr.github.io/adcomp/_book/Introduction.html</a:t>
            </a:r>
            <a:r>
              <a:rPr lang="en-US"/>
              <a:t>)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Start simple: develop a routine, test it, develop the next routine, …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Use “std::cout” to output variables to the screen so you can check that the function is being calculated correctly.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Test code by writing out intermediate results (you can then check that values output are correct given the values for the parameters – the first call of the function will involve the parameters being set to their initial values).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Cross compare: Write critical bits of code in EXCEL or R and check you get the correct values.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Never, ever, ever, believe your code is correct: always work on the assumption there is an error somewhere.</a:t>
            </a:r>
            <a:endParaRPr/>
          </a:p>
          <a:p>
            <a:pPr marL="342900" lvl="0" indent="-185420" algn="l" rtl="0">
              <a:spcBef>
                <a:spcPts val="496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/>
          </a:p>
          <a:p>
            <a:pPr marL="342900" lvl="0" indent="-185420" algn="l" rtl="0">
              <a:spcBef>
                <a:spcPts val="496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461C1-C462-611C-5A6C-157E4717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F2B37-B976-2D6A-7A63-4FBCF2AC4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use the RTMB ‘tilde operator’ (%~%)</a:t>
            </a:r>
          </a:p>
          <a:p>
            <a:r>
              <a:rPr lang="en-US" dirty="0"/>
              <a:t>Similar to programming style for JAGS, Stan </a:t>
            </a:r>
          </a:p>
          <a:p>
            <a:r>
              <a:rPr lang="en-US" dirty="0"/>
              <a:t>May help avoid errors</a:t>
            </a:r>
          </a:p>
        </p:txBody>
      </p:sp>
    </p:spTree>
    <p:extLst>
      <p:ext uri="{BB962C8B-B14F-4D97-AF65-F5344CB8AC3E}">
        <p14:creationId xmlns:p14="http://schemas.microsoft.com/office/powerpoint/2010/main" val="4005925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dirty="0"/>
              <a:t>Example: Poisson GLM</a:t>
            </a:r>
            <a:endParaRPr dirty="0"/>
          </a:p>
        </p:txBody>
      </p:sp>
      <p:sp>
        <p:nvSpPr>
          <p:cNvPr id="318" name="Google Shape;318;p29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 dirty="0"/>
              <a:t>Lake Washington sockeye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 dirty="0">
                <a:hlinkClick r:id="rId3"/>
              </a:rPr>
              <a:t>Salmon counts at the Ballard locks</a:t>
            </a:r>
            <a:endParaRPr dirty="0"/>
          </a:p>
        </p:txBody>
      </p:sp>
      <p:pic>
        <p:nvPicPr>
          <p:cNvPr id="2050" name="Picture 2" descr="Lake Washington sockeye hit record low, another signature Seattle fish at  brink of extinction | The Seattle Times">
            <a:extLst>
              <a:ext uri="{FF2B5EF4-FFF2-40B4-BE49-F238E27FC236}">
                <a16:creationId xmlns:a16="http://schemas.microsoft.com/office/drawing/2014/main" id="{42169AB3-C796-6558-70F9-EB6C9EA27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07" y="2165009"/>
            <a:ext cx="3311542" cy="228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almon Viewing at the Ballard Locks | Seattle Area Family Fun Calendar |  ParentMap">
            <a:extLst>
              <a:ext uri="{FF2B5EF4-FFF2-40B4-BE49-F238E27FC236}">
                <a16:creationId xmlns:a16="http://schemas.microsoft.com/office/drawing/2014/main" id="{8E472566-AE23-2DD7-3CE4-71F48B6AC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461" y="4600221"/>
            <a:ext cx="3786097" cy="211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iram M. Chittenden Locks - Mountains To Sound Greenway Trust">
            <a:extLst>
              <a:ext uri="{FF2B5EF4-FFF2-40B4-BE49-F238E27FC236}">
                <a16:creationId xmlns:a16="http://schemas.microsoft.com/office/drawing/2014/main" id="{54FF6105-4C50-AFA8-E244-0B0586F2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427" y="2249027"/>
            <a:ext cx="3170166" cy="211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allard Locks in Seattle, WA, United States - lock Reviews - Phone Number -  Marinas.com">
            <a:extLst>
              <a:ext uri="{FF2B5EF4-FFF2-40B4-BE49-F238E27FC236}">
                <a16:creationId xmlns:a16="http://schemas.microsoft.com/office/drawing/2014/main" id="{B68B3344-C4C1-7797-A878-80352F67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07" y="4600221"/>
            <a:ext cx="3311542" cy="220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Exercise: Poisson GLM with covariate</a:t>
            </a:r>
            <a:endParaRPr/>
          </a:p>
        </p:txBody>
      </p:sp>
      <p:sp>
        <p:nvSpPr>
          <p:cNvPr id="324" name="Google Shape;324;p30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 dirty="0"/>
              <a:t>Plot the residuals of the salmon count model with respect to month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 dirty="0"/>
              <a:t>Extend the salmon count RTMB model to include a month effect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 dirty="0"/>
              <a:t>i.e.  Fit the model:</a:t>
            </a:r>
            <a:endParaRPr dirty="0"/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dirty="0"/>
              <a:t>Y(</a:t>
            </a:r>
            <a:r>
              <a:rPr lang="en-US" dirty="0" err="1"/>
              <a:t>i</a:t>
            </a:r>
            <a:r>
              <a:rPr lang="en-US" dirty="0"/>
              <a:t>) ~ Poisson(</a:t>
            </a:r>
            <a:r>
              <a:rPr lang="en-US" dirty="0" err="1"/>
              <a:t>λ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))</a:t>
            </a:r>
            <a:endParaRPr dirty="0"/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dirty="0"/>
              <a:t>ln(</a:t>
            </a:r>
            <a:r>
              <a:rPr lang="en-US" dirty="0" err="1"/>
              <a:t>λ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)) = β</a:t>
            </a:r>
            <a:r>
              <a:rPr lang="en-US" baseline="-25000" dirty="0"/>
              <a:t>month(</a:t>
            </a:r>
            <a:r>
              <a:rPr lang="en-US" baseline="-25000" dirty="0" err="1"/>
              <a:t>i</a:t>
            </a:r>
            <a:r>
              <a:rPr lang="en-US" baseline="-25000" dirty="0"/>
              <a:t>)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 dirty="0"/>
              <a:t>Plot the resulting residuals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 dirty="0"/>
              <a:t>Compare the model with the month effect to the single-intercept model using AIC.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Models in fisheries, fitting to data</a:t>
            </a:r>
            <a:endParaRPr/>
          </a:p>
        </p:txBody>
      </p:sp>
      <p:sp>
        <p:nvSpPr>
          <p:cNvPr id="149" name="Google Shape;149;p3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Common exercise in fisheries and wildlife science is fitting a model to some data.</a:t>
            </a:r>
            <a:endParaRPr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These models (and the data they are fit to) can be simple to more complicated.</a:t>
            </a:r>
            <a:endParaRPr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e.g.  regressions, stock-recruitment analysis, population dynamics models, etc.</a:t>
            </a:r>
            <a:endParaRPr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Optimization tools in statistical software (e.g. lm() , glmer(), or nls() in R) can be used in a lot of instances.</a:t>
            </a:r>
            <a:endParaRPr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Custom-built objective functions can also be helpful (e.g. using optimize() in R ).</a:t>
            </a:r>
            <a:endParaRPr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Sometimes these tools can be slow or unstable when our models contain lots of parameters or datasets become large.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What is Template Model Builder?</a:t>
            </a:r>
            <a:endParaRPr/>
          </a:p>
        </p:txBody>
      </p:sp>
      <p:sp>
        <p:nvSpPr>
          <p:cNvPr id="155" name="Google Shape;155;p4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 sz="2400"/>
              <a:t>Put simply, it is an R package to help conduct optimization (parameter estimation) of highly nonlinear models. It includes: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/>
              <a:t>Tools for reading in most interesting data objects</a:t>
            </a:r>
            <a:br>
              <a:rPr lang="en-US" sz="2400"/>
            </a:br>
            <a:r>
              <a:rPr lang="en-US" sz="2400"/>
              <a:t>(number, vector, matrix, arrays, ...)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/>
              <a:t>Tools for specifying model parameters &amp; constraints (unbounded, bounded, summing to zero, vectors of, ...)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/>
              <a:t>Evaluating the marginal likelihood via Laplace Approximation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/>
              <a:t>Calculation of derivatives of objective function using AD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/>
              <a:t>Helpful functions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/>
              <a:t>Linked workflow with R, allowing for minimization of objective function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/>
              <a:t>Calculations for measures of uncertainty by: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</a:pPr>
            <a:r>
              <a:rPr lang="en-US" sz="2000"/>
              <a:t>estimating asymptotic variance-covariance matrices,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</a:pPr>
            <a:r>
              <a:rPr lang="en-US" sz="2000"/>
              <a:t>computing likelihood profiles,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TMB or AD Model Builder? </a:t>
            </a:r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 dirty="0"/>
              <a:t>Many statistical stock assessment software packages in use today are written in ADMB,</a:t>
            </a:r>
            <a:endParaRPr dirty="0"/>
          </a:p>
          <a:p>
            <a:pPr marL="457200" lvl="1" indent="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 dirty="0"/>
              <a:t>	e.g. ASAP, Stock Synthesis, CASAL, etc.</a:t>
            </a:r>
            <a:endParaRPr dirty="0"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 dirty="0"/>
              <a:t>This is changing. TMB is (much) faster for random effects models:</a:t>
            </a:r>
            <a:endParaRPr dirty="0"/>
          </a:p>
          <a:p>
            <a:pPr marL="914400" lvl="2" indent="0" algn="l" rtl="0">
              <a:spcBef>
                <a:spcPts val="408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 dirty="0"/>
              <a:t>e.g. SAM, WHAM,</a:t>
            </a:r>
            <a:endParaRPr dirty="0"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 dirty="0"/>
              <a:t>Workflow similar: write a template file that contains model specification, and how data relate to the model.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 dirty="0"/>
              <a:t>Fast because the minimization algorithms use analytical derivatives and a quasi-Newton algorithm.</a:t>
            </a:r>
            <a:endParaRPr dirty="0"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 dirty="0"/>
              <a:t>We need to specify the objective function, but T(AD)MB takes care of the minimization procedure.</a:t>
            </a:r>
            <a:endParaRPr dirty="0"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 dirty="0"/>
              <a:t>No need to supply the derivatives of the function to be minimized with respect to the parameters; these are computed automatically using Reverse Mode </a:t>
            </a:r>
            <a:r>
              <a:rPr lang="en-US" dirty="0" err="1"/>
              <a:t>Autodifferentiation</a:t>
            </a:r>
            <a:r>
              <a:rPr lang="en-US" dirty="0"/>
              <a:t> (the ‘AD’).</a:t>
            </a:r>
            <a:endParaRPr dirty="0"/>
          </a:p>
          <a:p>
            <a:pPr marL="342900" lvl="0" indent="-17018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dirty="0"/>
          </a:p>
        </p:txBody>
      </p:sp>
      <p:pic>
        <p:nvPicPr>
          <p:cNvPr id="162" name="Google Shape;162;p5" descr="ADMB Project"/>
          <p:cNvPicPr preferRelativeResize="0"/>
          <p:nvPr/>
        </p:nvPicPr>
        <p:blipFill rotWithShape="1">
          <a:blip r:embed="rId3">
            <a:alphaModFix/>
          </a:blip>
          <a:srcRect r="30205"/>
          <a:stretch/>
        </p:blipFill>
        <p:spPr>
          <a:xfrm>
            <a:off x="6515641" y="47848"/>
            <a:ext cx="2630946" cy="94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>
            <a:spLocks noGrp="1"/>
          </p:cNvSpPr>
          <p:nvPr>
            <p:ph type="title"/>
          </p:nvPr>
        </p:nvSpPr>
        <p:spPr>
          <a:xfrm>
            <a:off x="457200" y="363511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en-US" dirty="0"/>
              <a:t>What is RTMB?</a:t>
            </a:r>
            <a:endParaRPr dirty="0"/>
          </a:p>
        </p:txBody>
      </p:sp>
      <p:sp>
        <p:nvSpPr>
          <p:cNvPr id="168" name="Google Shape;168;p6"/>
          <p:cNvSpPr txBox="1">
            <a:spLocks noGrp="1"/>
          </p:cNvSpPr>
          <p:nvPr>
            <p:ph type="body" idx="1"/>
          </p:nvPr>
        </p:nvSpPr>
        <p:spPr>
          <a:xfrm>
            <a:off x="457200" y="1262884"/>
            <a:ext cx="8229600" cy="580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SzPts val="2800"/>
            </a:pPr>
            <a:r>
              <a:rPr lang="en-US" sz="2000" dirty="0">
                <a:hlinkClick r:id="rId3"/>
              </a:rPr>
              <a:t>https://github.com/kaskr/RTMB</a:t>
            </a:r>
            <a:endParaRPr lang="en-US" sz="2000" dirty="0"/>
          </a:p>
          <a:p>
            <a:pPr marL="342900" lvl="0" indent="-342900">
              <a:spcBef>
                <a:spcPts val="0"/>
              </a:spcBef>
              <a:buSzPts val="2800"/>
            </a:pPr>
            <a:endParaRPr lang="en-US" sz="2800" dirty="0"/>
          </a:p>
          <a:p>
            <a:pPr marL="342900" lvl="0" indent="-342900">
              <a:spcBef>
                <a:spcPts val="0"/>
              </a:spcBef>
              <a:buSzPts val="2800"/>
            </a:pPr>
            <a:endParaRPr lang="en-US" sz="28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 dirty="0"/>
              <a:t>RTMB provides R bindings for (a lot of) TMB.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 dirty="0"/>
              <a:t>i.e. write R and avoid coding in C++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 dirty="0"/>
              <a:t>Other benefits:</a:t>
            </a:r>
            <a:endParaRPr lang="en-US" sz="24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 dirty="0"/>
              <a:t>Fast to change and re-run models because no compilation is needed.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 dirty="0"/>
              <a:t>Debugging can be performed using R debuggers rather than </a:t>
            </a:r>
            <a:r>
              <a:rPr lang="en-US" sz="2400" dirty="0" err="1"/>
              <a:t>gdb</a:t>
            </a:r>
            <a:r>
              <a:rPr lang="en-US" sz="2400" dirty="0"/>
              <a:t>.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 dirty="0"/>
              <a:t>Most common TMB features are supported.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 dirty="0"/>
              <a:t>Simplified interface can automatically simulate from the model and calculate OSA residuals.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endParaRPr lang="en-US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A19575-7217-7426-E93A-275027EB6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769" y="11723"/>
            <a:ext cx="4144231" cy="232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ADE17E36-07FD-BB4B-E450-60412ECCB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>
            <a:extLst>
              <a:ext uri="{FF2B5EF4-FFF2-40B4-BE49-F238E27FC236}">
                <a16:creationId xmlns:a16="http://schemas.microsoft.com/office/drawing/2014/main" id="{4FCDD6D1-B530-85B7-7C3A-C88E5CA226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63511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en-US" dirty="0"/>
              <a:t>Specifying the Problem – the TMB approach</a:t>
            </a:r>
            <a:endParaRPr dirty="0"/>
          </a:p>
        </p:txBody>
      </p:sp>
      <p:sp>
        <p:nvSpPr>
          <p:cNvPr id="168" name="Google Shape;168;p6">
            <a:extLst>
              <a:ext uri="{FF2B5EF4-FFF2-40B4-BE49-F238E27FC236}">
                <a16:creationId xmlns:a16="http://schemas.microsoft.com/office/drawing/2014/main" id="{69F4C9DE-487B-AB4C-E8AD-859CA87183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80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 dirty="0"/>
              <a:t>TMB is an R package. Unlike ADMB, TMB workflow is embedded in R.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 dirty="0"/>
              <a:t>TMB programs are written using a template (a file with a .</a:t>
            </a:r>
            <a:r>
              <a:rPr lang="en-US" sz="2800" dirty="0" err="1"/>
              <a:t>cpp</a:t>
            </a:r>
            <a:r>
              <a:rPr lang="en-US" sz="2800" dirty="0"/>
              <a:t> extension).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 dirty="0"/>
              <a:t>The .</a:t>
            </a:r>
            <a:r>
              <a:rPr lang="en-US" sz="2800" dirty="0" err="1"/>
              <a:t>cpp</a:t>
            </a:r>
            <a:r>
              <a:rPr lang="en-US" sz="2800" dirty="0"/>
              <a:t> file specifies: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 dirty="0"/>
              <a:t>the data (constants) that are part of the function,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 dirty="0"/>
              <a:t>the parameters that are to be varied to minimize the function,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 dirty="0"/>
              <a:t>variables that depend on the parameters but are not parameters themselves; and 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 dirty="0"/>
              <a:t>the function to be minimized.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 dirty="0"/>
              <a:t>The function itself is minimized from R.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4371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04605042-AA48-99B0-0496-C15119375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>
            <a:extLst>
              <a:ext uri="{FF2B5EF4-FFF2-40B4-BE49-F238E27FC236}">
                <a16:creationId xmlns:a16="http://schemas.microsoft.com/office/drawing/2014/main" id="{C6E00BAB-FBC5-88E8-A3F7-D99196BA49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63511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en-US" dirty="0"/>
              <a:t>Specifying the Problem – the RTMB approach</a:t>
            </a:r>
            <a:endParaRPr dirty="0"/>
          </a:p>
        </p:txBody>
      </p:sp>
      <p:sp>
        <p:nvSpPr>
          <p:cNvPr id="168" name="Google Shape;168;p6">
            <a:extLst>
              <a:ext uri="{FF2B5EF4-FFF2-40B4-BE49-F238E27FC236}">
                <a16:creationId xmlns:a16="http://schemas.microsoft.com/office/drawing/2014/main" id="{BB873B87-E325-F307-A715-109AB1955C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80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 dirty="0"/>
              <a:t>RTMB is an R package.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 dirty="0"/>
              <a:t>RTMB consists of R code including a function that evaluates the objective function (your model).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 dirty="0"/>
              <a:t>RTMB scripts specify: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 dirty="0"/>
              <a:t>the data (constants) that are part of the function,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 dirty="0"/>
              <a:t>the parameters that are to be varied to minimize the function,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 dirty="0"/>
              <a:t>The RTMB model function which includes:</a:t>
            </a:r>
          </a:p>
          <a:p>
            <a:pPr marL="1200150" lvl="2" indent="-285750">
              <a:buChar char="–"/>
            </a:pPr>
            <a:r>
              <a:rPr lang="en-US" sz="2000" dirty="0"/>
              <a:t>variables that depend on the parameters but are not parameters themselves; and </a:t>
            </a:r>
            <a:endParaRPr dirty="0"/>
          </a:p>
          <a:p>
            <a:pPr marL="1200150" lvl="2" indent="-285750">
              <a:buChar char="–"/>
            </a:pPr>
            <a:r>
              <a:rPr lang="en-US" sz="2000" dirty="0"/>
              <a:t>the objective function (comparison of the model predictions to the data, likelihood).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 dirty="0"/>
              <a:t>The function itself is minimized from R.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8770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dirty="0"/>
              <a:t>Work environment – the RTMB approach</a:t>
            </a:r>
            <a:endParaRPr dirty="0"/>
          </a:p>
        </p:txBody>
      </p:sp>
      <p:sp>
        <p:nvSpPr>
          <p:cNvPr id="187" name="Google Shape;187;p9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 dirty="0"/>
              <a:t>R script: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 dirty="0"/>
              <a:t>Create list objects for data &amp; model parameters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 dirty="0"/>
              <a:t>Write the model function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 dirty="0"/>
              <a:t>Build model object (</a:t>
            </a:r>
            <a:r>
              <a:rPr lang="en-US" dirty="0" err="1"/>
              <a:t>MakeADFun</a:t>
            </a:r>
            <a:r>
              <a:rPr lang="en-US" dirty="0"/>
              <a:t>)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 dirty="0"/>
              <a:t>Fit model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 dirty="0"/>
              <a:t>Analyze results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First example: linear regression</a:t>
            </a:r>
            <a:endParaRPr/>
          </a:p>
        </p:txBody>
      </p:sp>
      <p:sp>
        <p:nvSpPr>
          <p:cNvPr id="193" name="Google Shape;193;p10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FAY_Custom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OAA Divider Slides">
  <a:themeElements>
    <a:clrScheme name="Custom 11">
      <a:dk1>
        <a:srgbClr val="000000"/>
      </a:dk1>
      <a:lt1>
        <a:srgbClr val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OAA Title Options">
  <a:themeElements>
    <a:clrScheme name="Custom 11">
      <a:dk1>
        <a:srgbClr val="000000"/>
      </a:dk1>
      <a:lt1>
        <a:srgbClr val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1320</Words>
  <Application>Microsoft Macintosh PowerPoint</Application>
  <PresentationFormat>On-screen Show (4:3)</PresentationFormat>
  <Paragraphs>138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Narrow</vt:lpstr>
      <vt:lpstr>Calibri</vt:lpstr>
      <vt:lpstr>GFAY_Custom</vt:lpstr>
      <vt:lpstr>NOAA Divider Slides</vt:lpstr>
      <vt:lpstr>NOAA Title Options</vt:lpstr>
      <vt:lpstr>MAR 580: Advanced Population Modeling</vt:lpstr>
      <vt:lpstr>Models in fisheries, fitting to data</vt:lpstr>
      <vt:lpstr>What is Template Model Builder?</vt:lpstr>
      <vt:lpstr>TMB or AD Model Builder? </vt:lpstr>
      <vt:lpstr>What is RTMB?</vt:lpstr>
      <vt:lpstr>Specifying the Problem – the TMB approach</vt:lpstr>
      <vt:lpstr>Specifying the Problem – the RTMB approach</vt:lpstr>
      <vt:lpstr>Work environment – the RTMB approach</vt:lpstr>
      <vt:lpstr>First example: linear regression</vt:lpstr>
      <vt:lpstr>Understanding MakeADFun arguments</vt:lpstr>
      <vt:lpstr>MakeADFun’s map</vt:lpstr>
      <vt:lpstr>Reporting</vt:lpstr>
      <vt:lpstr>Variances for derived quantities</vt:lpstr>
      <vt:lpstr>Programming Style</vt:lpstr>
      <vt:lpstr>Getting Help, and debugging hints</vt:lpstr>
      <vt:lpstr>Probabilistic syntax</vt:lpstr>
      <vt:lpstr>Example: Poisson GLM</vt:lpstr>
      <vt:lpstr>Exercise: Poisson GLM with covariate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Gavin Fay</dc:creator>
  <cp:lastModifiedBy>Gavin Fay</cp:lastModifiedBy>
  <cp:revision>3</cp:revision>
  <dcterms:created xsi:type="dcterms:W3CDTF">2014-06-04T00:44:42Z</dcterms:created>
  <dcterms:modified xsi:type="dcterms:W3CDTF">2025-09-23T16:52:18Z</dcterms:modified>
</cp:coreProperties>
</file>